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4"/>
  </p:sldMasterIdLst>
  <p:notesMasterIdLst>
    <p:notesMasterId r:id="rId31"/>
  </p:notesMasterIdLst>
  <p:handoutMasterIdLst>
    <p:handoutMasterId r:id="rId32"/>
  </p:handoutMasterIdLst>
  <p:sldIdLst>
    <p:sldId id="496" r:id="rId5"/>
    <p:sldId id="499" r:id="rId6"/>
    <p:sldId id="498" r:id="rId7"/>
    <p:sldId id="503" r:id="rId8"/>
    <p:sldId id="429" r:id="rId9"/>
    <p:sldId id="509" r:id="rId10"/>
    <p:sldId id="508" r:id="rId11"/>
    <p:sldId id="430" r:id="rId12"/>
    <p:sldId id="507" r:id="rId13"/>
    <p:sldId id="502" r:id="rId14"/>
    <p:sldId id="500" r:id="rId15"/>
    <p:sldId id="504" r:id="rId16"/>
    <p:sldId id="510" r:id="rId17"/>
    <p:sldId id="511" r:id="rId18"/>
    <p:sldId id="513" r:id="rId19"/>
    <p:sldId id="515" r:id="rId20"/>
    <p:sldId id="514" r:id="rId21"/>
    <p:sldId id="517" r:id="rId22"/>
    <p:sldId id="519" r:id="rId23"/>
    <p:sldId id="518" r:id="rId24"/>
    <p:sldId id="516" r:id="rId25"/>
    <p:sldId id="525" r:id="rId26"/>
    <p:sldId id="524" r:id="rId27"/>
    <p:sldId id="523" r:id="rId28"/>
    <p:sldId id="506" r:id="rId29"/>
    <p:sldId id="51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841507B-447A-43E4-A67A-78917CB1FB25}">
      <dgm:prSet custT="1"/>
      <dgm:spPr/>
      <dgm:t>
        <a:bodyPr rtlCol="0"/>
        <a:lstStyle/>
        <a:p>
          <a:pPr rtl="0"/>
          <a:r>
            <a:rPr lang="es-MX" sz="1600" b="0" i="0" u="none" noProof="0" dirty="0"/>
            <a:t>La primera grafica indica los productos más vendidos.</a:t>
          </a:r>
          <a:endParaRPr lang="es-MX" sz="1600" noProof="0" dirty="0"/>
        </a:p>
      </dgm:t>
    </dgm:pt>
    <dgm:pt modelId="{09ECAFD9-77B4-411E-A0C6-BD2718D2ED19}" type="parTrans" cxnId="{89F99CCE-DD31-45EB-8368-0C474560C17C}">
      <dgm:prSet/>
      <dgm:spPr/>
      <dgm:t>
        <a:bodyPr rtlCol="0"/>
        <a:lstStyle/>
        <a:p>
          <a:pPr rtl="0"/>
          <a:endParaRPr lang="es-MX" noProof="0" dirty="0"/>
        </a:p>
      </dgm:t>
    </dgm:pt>
    <dgm:pt modelId="{8A56963F-9458-4CF1-BA11-F6B59F6693C3}" type="sibTrans" cxnId="{89F99CCE-DD31-45EB-8368-0C474560C17C}">
      <dgm:prSet phldrT="1" phldr="0"/>
      <dgm:spPr/>
      <dgm:t>
        <a:bodyPr rtlCol="0"/>
        <a:lstStyle/>
        <a:p>
          <a:pPr rtl="0"/>
          <a:r>
            <a:rPr lang="es-MX" noProof="0"/>
            <a:t>1</a:t>
          </a:r>
          <a:endParaRPr lang="es-MX" noProof="0" dirty="0"/>
        </a:p>
      </dgm:t>
    </dgm:pt>
    <dgm:pt modelId="{AA8D6E5D-2291-4551-826E-2E8CD77EBBCD}">
      <dgm:prSet custT="1"/>
      <dgm:spPr/>
      <dgm:t>
        <a:bodyPr rtlCol="0"/>
        <a:lstStyle/>
        <a:p>
          <a:pPr rtl="0"/>
          <a:r>
            <a:rPr lang="es-MX" sz="1600" b="0" i="0" u="none" noProof="0" dirty="0"/>
            <a:t>La segunda grafica muestra únicamente los primeros 30 productos más vendidos. </a:t>
          </a:r>
          <a:endParaRPr lang="es-MX" sz="1600" noProof="0" dirty="0"/>
        </a:p>
      </dgm:t>
    </dgm:pt>
    <dgm:pt modelId="{8108D565-E010-4B90-8EC9-E6472FDB3D6F}" type="parTrans" cxnId="{55EAF420-E592-4A82-A62F-9D8CCEB249F3}">
      <dgm:prSet/>
      <dgm:spPr/>
      <dgm:t>
        <a:bodyPr rtlCol="0"/>
        <a:lstStyle/>
        <a:p>
          <a:pPr rtl="0"/>
          <a:endParaRPr lang="es-MX" noProof="0" dirty="0"/>
        </a:p>
      </dgm:t>
    </dgm:pt>
    <dgm:pt modelId="{6D5F5307-B9A3-4224-A52C-70B5D7E58E7C}" type="sibTrans" cxnId="{55EAF420-E592-4A82-A62F-9D8CCEB249F3}">
      <dgm:prSet phldrT="2" phldr="0"/>
      <dgm:spPr/>
      <dgm:t>
        <a:bodyPr rtlCol="0"/>
        <a:lstStyle/>
        <a:p>
          <a:pPr rtl="0"/>
          <a:r>
            <a:rPr lang="es-MX" noProof="0"/>
            <a:t>2</a:t>
          </a:r>
          <a:endParaRPr lang="es-MX" noProof="0" dirty="0"/>
        </a:p>
      </dgm:t>
    </dgm:pt>
    <dgm:pt modelId="{BA0D1191-41B5-4E4E-98CA-BB121638FA27}">
      <dgm:prSet custT="1"/>
      <dgm:spPr/>
      <dgm:t>
        <a:bodyPr rtlCol="0"/>
        <a:lstStyle/>
        <a:p>
          <a:pPr rtl="0"/>
          <a:r>
            <a:rPr lang="es-MX" sz="1600" b="0" i="0" u="none" noProof="0" dirty="0"/>
            <a:t>La tercera grafica indica el porcentaje de los meses en los que se realizaron más ventas. </a:t>
          </a:r>
          <a:endParaRPr lang="es-MX" sz="1600" noProof="0" dirty="0"/>
        </a:p>
      </dgm:t>
    </dgm:pt>
    <dgm:pt modelId="{BF60A160-E127-4E75-A05F-AE196FFF76E3}" type="parTrans" cxnId="{11BC0A66-4F6B-4022-AC12-122A0951BEB5}">
      <dgm:prSet/>
      <dgm:spPr/>
      <dgm:t>
        <a:bodyPr rtlCol="0"/>
        <a:lstStyle/>
        <a:p>
          <a:pPr rtl="0"/>
          <a:endParaRPr lang="es-MX" noProof="0" dirty="0"/>
        </a:p>
      </dgm:t>
    </dgm:pt>
    <dgm:pt modelId="{43A04663-B22C-4CA5-9BCF-3B42D70D691D}" type="sibTrans" cxnId="{11BC0A66-4F6B-4022-AC12-122A0951BEB5}">
      <dgm:prSet phldrT="3" phldr="0"/>
      <dgm:spPr/>
      <dgm:t>
        <a:bodyPr rtlCol="0"/>
        <a:lstStyle/>
        <a:p>
          <a:pPr rtl="0"/>
          <a:r>
            <a:rPr lang="es-MX" noProof="0"/>
            <a:t>3</a:t>
          </a:r>
          <a:endParaRPr lang="es-MX" noProof="0" dirty="0"/>
        </a:p>
      </dgm:t>
    </dgm:pt>
    <dgm:pt modelId="{55AD6682-19A1-4F15-920E-E13D92EB312E}">
      <dgm:prSet custT="1"/>
      <dgm:spPr/>
      <dgm:t>
        <a:bodyPr rtlCol="0"/>
        <a:lstStyle/>
        <a:p>
          <a:pPr rtl="0"/>
          <a:r>
            <a:rPr lang="es-MX" sz="1600" b="0" i="0" u="none" noProof="0" dirty="0"/>
            <a:t>La cuarta grafica expresa el estado al cual se realizaron más envíos. </a:t>
          </a:r>
          <a:endParaRPr lang="es-MX" sz="1600" noProof="0" dirty="0"/>
        </a:p>
      </dgm:t>
    </dgm:pt>
    <dgm:pt modelId="{0A1EE536-D200-411C-8FD0-7F23E7109629}" type="parTrans" cxnId="{522DD16F-B30D-40BA-AA70-7667AAFFD0AE}">
      <dgm:prSet/>
      <dgm:spPr/>
      <dgm:t>
        <a:bodyPr rtlCol="0"/>
        <a:lstStyle/>
        <a:p>
          <a:pPr rtl="0"/>
          <a:endParaRPr lang="es-MX" noProof="0" dirty="0"/>
        </a:p>
      </dgm:t>
    </dgm:pt>
    <dgm:pt modelId="{6DA0DC7B-EEAC-48D5-8C2F-256705FA5618}" type="sibTrans" cxnId="{522DD16F-B30D-40BA-AA70-7667AAFFD0AE}">
      <dgm:prSet phldrT="4" phldr="0"/>
      <dgm:spPr/>
      <dgm:t>
        <a:bodyPr rtlCol="0"/>
        <a:lstStyle/>
        <a:p>
          <a:pPr rtl="0"/>
          <a:r>
            <a:rPr lang="es-MX" noProof="0"/>
            <a:t>4</a:t>
          </a:r>
          <a:endParaRPr lang="es-MX" noProof="0" dirty="0"/>
        </a:p>
      </dgm:t>
    </dgm:pt>
    <dgm:pt modelId="{1F20ABF3-642B-4EA2-9497-67153B1D953A}">
      <dgm:prSet custT="1"/>
      <dgm:spPr/>
      <dgm:t>
        <a:bodyPr rtlCol="0"/>
        <a:lstStyle/>
        <a:p>
          <a:pPr rtl="0"/>
          <a:r>
            <a:rPr lang="es-MX" sz="1600" b="0" i="0" u="none" noProof="0" dirty="0"/>
            <a:t>Y la última grafica nos indica el porcentaje de las ventas canceladas y las ventas activas. </a:t>
          </a:r>
          <a:endParaRPr lang="es-MX" sz="1600" noProof="0" dirty="0"/>
        </a:p>
      </dgm:t>
    </dgm:pt>
    <dgm:pt modelId="{FE5BB2D4-8C6C-4733-A4F4-BB908B5819C2}" type="parTrans" cxnId="{EF2C8C7A-25B0-4A45-86CA-AD1B06A26E26}">
      <dgm:prSet/>
      <dgm:spPr/>
      <dgm:t>
        <a:bodyPr rtlCol="0"/>
        <a:lstStyle/>
        <a:p>
          <a:pPr rtl="0"/>
          <a:endParaRPr lang="es-MX" noProof="0" dirty="0"/>
        </a:p>
      </dgm:t>
    </dgm:pt>
    <dgm:pt modelId="{AC6DD392-D3D9-41A4-B130-4C271E107B19}" type="sibTrans" cxnId="{EF2C8C7A-25B0-4A45-86CA-AD1B06A26E26}">
      <dgm:prSet phldrT="5" phldr="0"/>
      <dgm:spPr/>
      <dgm:t>
        <a:bodyPr rtlCol="0"/>
        <a:lstStyle/>
        <a:p>
          <a:pPr rtl="0"/>
          <a:r>
            <a:rPr lang="es-MX" noProof="0"/>
            <a:t>5</a:t>
          </a:r>
          <a:endParaRPr lang="es-MX" noProof="0" dirty="0"/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965126" y="659183"/>
          <a:ext cx="767412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778583" y="594693"/>
          <a:ext cx="88252" cy="16592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491102" y="281121"/>
          <a:ext cx="756194" cy="756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5" tIns="29345" rIns="29345" bIns="2934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noProof="0"/>
            <a:t>1</a:t>
          </a:r>
          <a:endParaRPr lang="es-MX" sz="3300" kern="1200" noProof="0" dirty="0"/>
        </a:p>
      </dsp:txBody>
      <dsp:txXfrm>
        <a:off x="601844" y="391863"/>
        <a:ext cx="534710" cy="534710"/>
      </dsp:txXfrm>
    </dsp:sp>
    <dsp:sp modelId="{2D736B05-B42D-46EA-852B-C2BFDDD5591E}">
      <dsp:nvSpPr>
        <dsp:cNvPr id="0" name=""/>
        <dsp:cNvSpPr/>
      </dsp:nvSpPr>
      <dsp:spPr>
        <a:xfrm>
          <a:off x="5860" y="1202916"/>
          <a:ext cx="172667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202" tIns="165100" rIns="136202" bIns="1651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0" i="0" u="none" kern="1200" noProof="0" dirty="0"/>
            <a:t>La primera grafica indica los productos más vendidos.</a:t>
          </a:r>
          <a:endParaRPr lang="es-MX" sz="1600" kern="1200" noProof="0" dirty="0"/>
        </a:p>
      </dsp:txBody>
      <dsp:txXfrm>
        <a:off x="5860" y="1548251"/>
        <a:ext cx="1726677" cy="1620265"/>
      </dsp:txXfrm>
    </dsp:sp>
    <dsp:sp modelId="{69403660-B91F-4F31-9188-E4F56CDF83C4}">
      <dsp:nvSpPr>
        <dsp:cNvPr id="0" name=""/>
        <dsp:cNvSpPr/>
      </dsp:nvSpPr>
      <dsp:spPr>
        <a:xfrm>
          <a:off x="1924391" y="659183"/>
          <a:ext cx="1726677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3697113" y="594693"/>
          <a:ext cx="88252" cy="16592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409632" y="281121"/>
          <a:ext cx="756194" cy="756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5" tIns="29345" rIns="29345" bIns="2934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noProof="0"/>
            <a:t>2</a:t>
          </a:r>
          <a:endParaRPr lang="es-MX" sz="3300" kern="1200" noProof="0" dirty="0"/>
        </a:p>
      </dsp:txBody>
      <dsp:txXfrm>
        <a:off x="2520374" y="391863"/>
        <a:ext cx="534710" cy="534710"/>
      </dsp:txXfrm>
    </dsp:sp>
    <dsp:sp modelId="{C988C04E-40E3-4D68-BF18-66EFFEEF4EB2}">
      <dsp:nvSpPr>
        <dsp:cNvPr id="0" name=""/>
        <dsp:cNvSpPr/>
      </dsp:nvSpPr>
      <dsp:spPr>
        <a:xfrm>
          <a:off x="1924391" y="1202916"/>
          <a:ext cx="172667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202" tIns="165100" rIns="136202" bIns="1651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0" i="0" u="none" kern="1200" noProof="0" dirty="0"/>
            <a:t>La segunda grafica muestra únicamente los primeros 30 productos más vendidos. </a:t>
          </a:r>
          <a:endParaRPr lang="es-MX" sz="1600" kern="1200" noProof="0" dirty="0"/>
        </a:p>
      </dsp:txBody>
      <dsp:txXfrm>
        <a:off x="1924391" y="1548251"/>
        <a:ext cx="1726677" cy="1620265"/>
      </dsp:txXfrm>
    </dsp:sp>
    <dsp:sp modelId="{E6547311-AF0E-4FCF-BDD0-47989B866E24}">
      <dsp:nvSpPr>
        <dsp:cNvPr id="0" name=""/>
        <dsp:cNvSpPr/>
      </dsp:nvSpPr>
      <dsp:spPr>
        <a:xfrm>
          <a:off x="3842922" y="659183"/>
          <a:ext cx="172667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5615644" y="594693"/>
          <a:ext cx="88252" cy="16592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328163" y="281121"/>
          <a:ext cx="756194" cy="756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5" tIns="29345" rIns="29345" bIns="2934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noProof="0"/>
            <a:t>3</a:t>
          </a:r>
          <a:endParaRPr lang="es-MX" sz="3300" kern="1200" noProof="0" dirty="0"/>
        </a:p>
      </dsp:txBody>
      <dsp:txXfrm>
        <a:off x="4438905" y="391863"/>
        <a:ext cx="534710" cy="534710"/>
      </dsp:txXfrm>
    </dsp:sp>
    <dsp:sp modelId="{D997FB1E-CF8D-4F5C-9E93-059F85035C01}">
      <dsp:nvSpPr>
        <dsp:cNvPr id="0" name=""/>
        <dsp:cNvSpPr/>
      </dsp:nvSpPr>
      <dsp:spPr>
        <a:xfrm>
          <a:off x="3842922" y="1202916"/>
          <a:ext cx="172667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202" tIns="165100" rIns="136202" bIns="1651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0" i="0" u="none" kern="1200" noProof="0" dirty="0"/>
            <a:t>La tercera grafica indica el porcentaje de los meses en los que se realizaron más ventas. </a:t>
          </a:r>
          <a:endParaRPr lang="es-MX" sz="1600" kern="1200" noProof="0" dirty="0"/>
        </a:p>
      </dsp:txBody>
      <dsp:txXfrm>
        <a:off x="3842922" y="1548251"/>
        <a:ext cx="1726677" cy="1620265"/>
      </dsp:txXfrm>
    </dsp:sp>
    <dsp:sp modelId="{B301E9C0-66A8-4889-AB14-A827A90B7730}">
      <dsp:nvSpPr>
        <dsp:cNvPr id="0" name=""/>
        <dsp:cNvSpPr/>
      </dsp:nvSpPr>
      <dsp:spPr>
        <a:xfrm>
          <a:off x="5761452" y="659183"/>
          <a:ext cx="172667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7534175" y="594693"/>
          <a:ext cx="88252" cy="16592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246694" y="281121"/>
          <a:ext cx="756194" cy="756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5" tIns="29345" rIns="29345" bIns="2934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noProof="0"/>
            <a:t>4</a:t>
          </a:r>
          <a:endParaRPr lang="es-MX" sz="3300" kern="1200" noProof="0" dirty="0"/>
        </a:p>
      </dsp:txBody>
      <dsp:txXfrm>
        <a:off x="6357436" y="391863"/>
        <a:ext cx="534710" cy="534710"/>
      </dsp:txXfrm>
    </dsp:sp>
    <dsp:sp modelId="{12E9BEA5-B7F5-4B40-9B17-6A733AF73901}">
      <dsp:nvSpPr>
        <dsp:cNvPr id="0" name=""/>
        <dsp:cNvSpPr/>
      </dsp:nvSpPr>
      <dsp:spPr>
        <a:xfrm>
          <a:off x="5761452" y="1202916"/>
          <a:ext cx="172667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202" tIns="165100" rIns="136202" bIns="1651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0" i="0" u="none" kern="1200" noProof="0" dirty="0"/>
            <a:t>La cuarta grafica expresa el estado al cual se realizaron más envíos. </a:t>
          </a:r>
          <a:endParaRPr lang="es-MX" sz="1600" kern="1200" noProof="0" dirty="0"/>
        </a:p>
      </dsp:txBody>
      <dsp:txXfrm>
        <a:off x="5761452" y="1548251"/>
        <a:ext cx="1726677" cy="1620265"/>
      </dsp:txXfrm>
    </dsp:sp>
    <dsp:sp modelId="{98FC13F5-E633-4E1D-AC5F-6F956633F8CC}">
      <dsp:nvSpPr>
        <dsp:cNvPr id="0" name=""/>
        <dsp:cNvSpPr/>
      </dsp:nvSpPr>
      <dsp:spPr>
        <a:xfrm>
          <a:off x="7679983" y="659182"/>
          <a:ext cx="863338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165224" y="281121"/>
          <a:ext cx="756194" cy="756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45" tIns="29345" rIns="29345" bIns="2934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300" kern="1200" noProof="0"/>
            <a:t>5</a:t>
          </a:r>
          <a:endParaRPr lang="es-MX" sz="3300" kern="1200" noProof="0" dirty="0"/>
        </a:p>
      </dsp:txBody>
      <dsp:txXfrm>
        <a:off x="8275966" y="391863"/>
        <a:ext cx="534710" cy="534710"/>
      </dsp:txXfrm>
    </dsp:sp>
    <dsp:sp modelId="{B116FA97-1FAE-40A9-8C85-DB8F4C91EF7C}">
      <dsp:nvSpPr>
        <dsp:cNvPr id="0" name=""/>
        <dsp:cNvSpPr/>
      </dsp:nvSpPr>
      <dsp:spPr>
        <a:xfrm>
          <a:off x="7679983" y="1202916"/>
          <a:ext cx="172667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202" tIns="165100" rIns="136202" bIns="16510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0" i="0" u="none" kern="1200" noProof="0" dirty="0"/>
            <a:t>Y la última grafica nos indica el porcentaje de las ventas canceladas y las ventas activas. </a:t>
          </a:r>
          <a:endParaRPr lang="es-MX" sz="1600" kern="1200" noProof="0" dirty="0"/>
        </a:p>
      </dsp:txBody>
      <dsp:txXfrm>
        <a:off x="7679983" y="1548251"/>
        <a:ext cx="1726677" cy="1620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Proceso lineal con flechas numerado"/>
  <dgm:desc val="Sirve para mostrar una progresión; una línea de tiempo; los pasos secuenciales de una tarea, un proceso o un flujo de trabajo; o para enfatizar un movimiento o dirección. Se introdujeron números automáticamente para mostrar los pasos del proceso, que aparece en un círculo. El texto de nivel 1 y nivel 2 aparece en una forma denominada LlamadaDeFlechaArriba. Asimismo, los nodos se conectan con una flecha que enfatiza la naturaleza del proceso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C3539B-A9B6-4A1F-AA92-7BDC33B04DDD}" type="datetime1">
              <a:rPr lang="es-MX" smtClean="0"/>
              <a:t>17/05/2024</a:t>
            </a:fld>
            <a:endParaRPr lang="es-MX" dirty="0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A9AD2-9044-4709-988E-E82624F9D49E}" type="datetime1">
              <a:rPr lang="es-MX" smtClean="0"/>
              <a:pPr/>
              <a:t>17/05/2024</a:t>
            </a:fld>
            <a:endParaRPr lang="es-MX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F8D0E63-0F6A-47B0-8BD1-6E95B004C87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59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4106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1003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818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1739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5407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438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74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6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0819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196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39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022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597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619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Gráfico 33" descr="Tag=AccentColor&#10;Flavor=Light&#10;Target=Fill">
            <a:extLst>
              <a:ext uri="{FF2B5EF4-FFF2-40B4-BE49-F238E27FC236}">
                <a16:creationId xmlns:a16="http://schemas.microsoft.com/office/drawing/2014/main" id="{2C2806DC-4850-1A39-5B63-C50ABF5BCA15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D7D1FE81-A3D2-71E9-464D-3DF0227695FC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3948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24227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39668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con 2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 rtl="0"/>
            <a:r>
              <a:rPr lang="es-MX" noProof="0"/>
              <a:t>Haz clic para modificar los estilos del texto maestro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7" name="Rectángulo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11894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Título</a:t>
            </a:r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83877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MX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9003819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lumna de 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10" name="Rectángulo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Subtítulo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es-MX" noProof="0"/>
              <a:t>Haz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0787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Marcador de posición de texto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es-MX" noProof="0"/>
              <a:t>Nombre del moderador</a:t>
            </a:r>
          </a:p>
        </p:txBody>
      </p:sp>
      <p:sp>
        <p:nvSpPr>
          <p:cNvPr id="14" name="Marcador de posición de texto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es-MX" noProof="0"/>
              <a:t>Correo</a:t>
            </a:r>
          </a:p>
        </p:txBody>
      </p:sp>
      <p:sp>
        <p:nvSpPr>
          <p:cNvPr id="15" name="Marcador de posición de texto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es-MX" noProof="0"/>
              <a:t>Sitio web</a:t>
            </a:r>
          </a:p>
        </p:txBody>
      </p:sp>
    </p:spTree>
    <p:extLst>
      <p:ext uri="{BB962C8B-B14F-4D97-AF65-F5344CB8AC3E}">
        <p14:creationId xmlns:p14="http://schemas.microsoft.com/office/powerpoint/2010/main" val="283852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53415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32424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 descr="Tag=AccentColor&#10;Flavor=Light&#10;Target=FillAndLine">
            <a:extLst>
              <a:ext uri="{FF2B5EF4-FFF2-40B4-BE49-F238E27FC236}">
                <a16:creationId xmlns:a16="http://schemas.microsoft.com/office/drawing/2014/main" id="{0AC1C4DE-A2DA-B82A-E51F-814FD779BF4A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04093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ángulo 9" descr="Tag=AccentColor&#10;Flavor=Light&#10;Target=FillAndLine">
            <a:extLst>
              <a:ext uri="{FF2B5EF4-FFF2-40B4-BE49-F238E27FC236}">
                <a16:creationId xmlns:a16="http://schemas.microsoft.com/office/drawing/2014/main" id="{85589D62-3A7C-F4EB-F819-AF675E77950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9272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64279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07204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Título de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08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272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3/9/20XX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>
                <a:solidFill>
                  <a:schemeClr val="tx1"/>
                </a:solidFill>
              </a:rPr>
              <a:t>Título de presentación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2C18C1E5-FB55-42F5-BD6D-9CC153FCDBE6}" type="slidenum">
              <a:rPr lang="es-MX" noProof="0" smtClean="0"/>
              <a:pPr rtl="0"/>
              <a:t>‹Nº›</a:t>
            </a:fld>
            <a:endParaRPr lang="es-MX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1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7" r:id="rId15"/>
    <p:sldLayoutId id="2147483799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lordenmundial.com/inteligencia-artificial-ventaja-geopolitica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MX" sz="8800" dirty="0">
                <a:solidFill>
                  <a:schemeClr val="bg1"/>
                </a:solidFill>
              </a:rPr>
              <a:t>Proyecto: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MX" sz="3200" b="1" dirty="0">
                <a:solidFill>
                  <a:schemeClr val="bg1"/>
                </a:solidFill>
              </a:rPr>
              <a:t>Yatzel Cisneros </a:t>
            </a:r>
            <a:r>
              <a:rPr lang="es-MX" sz="3200" b="1" dirty="0" err="1">
                <a:solidFill>
                  <a:schemeClr val="bg1"/>
                </a:solidFill>
              </a:rPr>
              <a:t>Lopez</a:t>
            </a:r>
            <a:endParaRPr lang="es-MX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sz="4800" dirty="0" err="1"/>
              <a:t>Descripcion</a:t>
            </a:r>
            <a:r>
              <a:rPr lang="es-MX" sz="4800" dirty="0"/>
              <a:t> de las graficas</a:t>
            </a:r>
            <a:endParaRPr lang="es-MX" sz="2000" dirty="0"/>
          </a:p>
        </p:txBody>
      </p:sp>
      <p:graphicFrame>
        <p:nvGraphicFramePr>
          <p:cNvPr id="9" name="Marcador de posición de contenido 4" descr="gráfico de SmartArt de línea de tiempo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946797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dirty="0"/>
              <a:t>3/9/20XX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Título de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s-MX" smtClean="0"/>
              <a:pPr rtl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MX" sz="6000" dirty="0">
                <a:solidFill>
                  <a:schemeClr val="bg1"/>
                </a:solidFill>
              </a:rPr>
              <a:t>Datos numéricos descriptivos que se </a:t>
            </a:r>
            <a:r>
              <a:rPr lang="es-MX" sz="6000" dirty="0" err="1">
                <a:solidFill>
                  <a:schemeClr val="bg1"/>
                </a:solidFill>
              </a:rPr>
              <a:t>optuvieron</a:t>
            </a:r>
            <a:r>
              <a:rPr lang="es-MX" sz="6000" dirty="0">
                <a:solidFill>
                  <a:schemeClr val="bg1"/>
                </a:solidFill>
              </a:rPr>
              <a:t>.</a:t>
            </a:r>
            <a:endParaRPr lang="es-MX" dirty="0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es-MX" dirty="0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Proyecto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MX</a:t>
            </a:r>
          </a:p>
        </p:txBody>
      </p:sp>
      <p:sp>
        <p:nvSpPr>
          <p:cNvPr id="6" name="Marcador de posición de texto 5">
            <a:extLst>
              <a:ext uri="{FF2B5EF4-FFF2-40B4-BE49-F238E27FC236}">
                <a16:creationId xmlns:a16="http://schemas.microsoft.com/office/drawing/2014/main" id="{C60A5F81-EE45-46FC-B164-639C4AA8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MX" sz="3200" dirty="0">
                <a:solidFill>
                  <a:schemeClr val="bg1"/>
                </a:solidFill>
              </a:rPr>
              <a:t>randu.mx</a:t>
            </a: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ítulo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Datos numéricos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s-MX" b="1" dirty="0"/>
              <a:t>Producto más vendido: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F0502020204030204" pitchFamily="49" charset="0"/>
              </a:rPr>
              <a:t>El producto más vendido es el ID 03c072195a37a66a4886d22a50f9ea83 con 141 ventas.</a:t>
            </a:r>
            <a:endParaRPr lang="es-MX" sz="1800" dirty="0">
              <a:latin typeface="Aptos Mono" panose="020F0502020204030204" pitchFamily="49" charset="0"/>
            </a:endParaRP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s-MX" b="1" dirty="0"/>
              <a:t>Mes con mayor número de ventas: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El mes con más ventas fue el 11.0 con 365 ventas.</a:t>
            </a:r>
            <a:endParaRPr lang="es-MX" sz="1800" dirty="0">
              <a:latin typeface="Aptos Mono" panose="020B0009020202020204" pitchFamily="49" charset="0"/>
            </a:endParaRP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Proyecto</a:t>
            </a:r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MX</a:t>
            </a:r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s-MX" b="1" dirty="0"/>
              <a:t>Numero de ventas en el a</a:t>
            </a:r>
            <a:r>
              <a:rPr lang="en-US" b="1" dirty="0" err="1"/>
              <a:t>ño</a:t>
            </a:r>
            <a:r>
              <a:rPr lang="en-US" b="1" dirty="0"/>
              <a:t>:</a:t>
            </a:r>
            <a:endParaRPr lang="es-MX" b="1" dirty="0"/>
          </a:p>
        </p:txBody>
      </p:sp>
      <p:sp>
        <p:nvSpPr>
          <p:cNvPr id="11" name="Marcador de posición de contenido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Se realizaron 2471 ventas únicas en el año.</a:t>
            </a:r>
            <a:endParaRPr lang="es-MX" sz="1800" dirty="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5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ítulo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Datos numéricos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es-MX" b="1" dirty="0"/>
              <a:t>Ventas pagadas: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De las 2471 ventas únicas en el año, 2392 están pagadas.</a:t>
            </a:r>
            <a:endParaRPr lang="es-MX" sz="1800" dirty="0">
              <a:latin typeface="Aptos Mono" panose="020B0009020202020204" pitchFamily="49" charset="0"/>
            </a:endParaRP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62500" lnSpcReduction="20000"/>
          </a:bodyPr>
          <a:lstStyle/>
          <a:p>
            <a:pPr rtl="0"/>
            <a:r>
              <a:rPr lang="es-MX" b="1" dirty="0"/>
              <a:t>Producto más caro</a:t>
            </a:r>
            <a:r>
              <a:rPr lang="es-MX" dirty="0"/>
              <a:t>: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El producto más caro es el ID 143853b6b159f6ce90ea6bd35514ffce, con un costo unitario de $104467.50.</a:t>
            </a:r>
            <a:endParaRPr lang="es-MX" sz="1800" dirty="0">
              <a:latin typeface="Aptos Mono" panose="020B0009020202020204" pitchFamily="49" charset="0"/>
            </a:endParaRP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Proyecto</a:t>
            </a:r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MX</a:t>
            </a:r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n-US" b="1" dirty="0"/>
              <a:t>Estado con mayor </a:t>
            </a:r>
            <a:r>
              <a:rPr lang="en-US" b="1" dirty="0" err="1"/>
              <a:t>número</a:t>
            </a:r>
            <a:r>
              <a:rPr lang="en-US" b="1" dirty="0"/>
              <a:t> de </a:t>
            </a:r>
            <a:r>
              <a:rPr lang="en-US" b="1" dirty="0" err="1"/>
              <a:t>ventas</a:t>
            </a:r>
            <a:r>
              <a:rPr lang="en-US" b="1" dirty="0"/>
              <a:t>:</a:t>
            </a:r>
            <a:endParaRPr lang="es-MX" b="1" dirty="0"/>
          </a:p>
        </p:txBody>
      </p:sp>
      <p:sp>
        <p:nvSpPr>
          <p:cNvPr id="11" name="Marcador de posición de contenido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El estado con más ventas fue DF con 712 ventas.</a:t>
            </a:r>
            <a:endParaRPr lang="es-MX" sz="1800" dirty="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95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ítulo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Datos numéricos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s-MX" b="1" dirty="0"/>
              <a:t>Ventas canceladas: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El porcentaje de ventas canceladas es del 1.77%.</a:t>
            </a:r>
            <a:endParaRPr lang="es-MX" sz="1800" dirty="0">
              <a:latin typeface="Aptos Mono" panose="020B0009020202020204" pitchFamily="49" charset="0"/>
            </a:endParaRP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s-MX" b="1" dirty="0"/>
              <a:t>Total de ingresos obtenidos: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Total de ingresos obtenidos a partir de las ventas: 30428331.64</a:t>
            </a:r>
            <a:endParaRPr lang="es-MX" sz="1800" dirty="0">
              <a:latin typeface="Aptos Mono" panose="020B0009020202020204" pitchFamily="49" charset="0"/>
            </a:endParaRP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Proyecto</a:t>
            </a:r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MX" dirty="0"/>
              <a:t>MX</a:t>
            </a:r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n-US" b="1" dirty="0"/>
              <a:t>Estado con </a:t>
            </a:r>
            <a:r>
              <a:rPr lang="en-US" b="1" dirty="0" err="1"/>
              <a:t>menor</a:t>
            </a:r>
            <a:r>
              <a:rPr lang="en-US" b="1" dirty="0"/>
              <a:t> </a:t>
            </a:r>
            <a:r>
              <a:rPr lang="en-US" b="1" dirty="0" err="1"/>
              <a:t>número</a:t>
            </a:r>
            <a:r>
              <a:rPr lang="en-US" b="1" dirty="0"/>
              <a:t> de </a:t>
            </a:r>
            <a:r>
              <a:rPr lang="en-US" b="1" dirty="0" err="1"/>
              <a:t>ventas</a:t>
            </a:r>
            <a:r>
              <a:rPr lang="en-US" b="1" dirty="0"/>
              <a:t>:</a:t>
            </a:r>
            <a:endParaRPr lang="es-MX" b="1" dirty="0"/>
          </a:p>
        </p:txBody>
      </p:sp>
      <p:sp>
        <p:nvSpPr>
          <p:cNvPr id="11" name="Marcador de posición de contenido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b="0" i="0" dirty="0">
                <a:effectLst/>
                <a:latin typeface="Aptos Mono" panose="020B0009020202020204" pitchFamily="49" charset="0"/>
              </a:rPr>
              <a:t>El estado con menos ventas fue CAMP con 5 ventas.</a:t>
            </a:r>
            <a:endParaRPr lang="es-MX" sz="1800" dirty="0">
              <a:latin typeface="Aptos Mono" panose="020B00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49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77B8015F-F5F6-2705-8E73-EF4082BD4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358" r="-1" b="527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B5BF6C-4450-98A0-79CA-D62CAF0E7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INTELIGENCIA ARTIFICIAL</a:t>
            </a:r>
            <a:endParaRPr lang="es-MX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43CEA8-0000-B55A-8BEC-B30EB6725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RANDU MX</a:t>
            </a:r>
            <a:endParaRPr lang="es-MX" sz="200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4B22C0-C32F-BDBE-6BC2-DE807D1B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1" y="443732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9138F-BD65-AED9-303A-29F555EC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636" y="540921"/>
            <a:ext cx="4973915" cy="309201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05FD98-000F-BBD5-159F-6B57D5E3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3229" y="6007878"/>
            <a:ext cx="3500715" cy="309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317DC4-68AC-4141-8270-41EE39BEACC1}" type="datetime1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5/17/2024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3B05A4-89C5-32C6-2AFC-1EF4D0F0B825}"/>
              </a:ext>
            </a:extLst>
          </p:cNvPr>
          <p:cNvSpPr txBox="1"/>
          <p:nvPr/>
        </p:nvSpPr>
        <p:spPr>
          <a:xfrm>
            <a:off x="9528787" y="6657945"/>
            <a:ext cx="266290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700">
                <a:solidFill>
                  <a:srgbClr val="FFFFFF"/>
                </a:solidFill>
                <a:hlinkClick r:id="rId3" tooltip="https://elordenmundial.com/inteligencia-artificial-ventaja-geopolitic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MX" sz="700">
                <a:solidFill>
                  <a:srgbClr val="FFFFFF"/>
                </a:solidFill>
              </a:rPr>
              <a:t> de Autor desconocido está bajo licencia </a:t>
            </a:r>
            <a:r>
              <a:rPr lang="es-MX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s-MX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09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CAPTURAR LA INFORMACIÓN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2EB18D-92EE-A96E-866F-5BAF4968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885" y="745443"/>
            <a:ext cx="6370872" cy="5494496"/>
          </a:xfrm>
          <a:prstGeom prst="rect">
            <a:avLst/>
          </a:prstGeom>
        </p:spPr>
      </p:pic>
      <p:sp>
        <p:nvSpPr>
          <p:cNvPr id="14" name="Diagrama de flujo: proceso 13">
            <a:extLst>
              <a:ext uri="{FF2B5EF4-FFF2-40B4-BE49-F238E27FC236}">
                <a16:creationId xmlns:a16="http://schemas.microsoft.com/office/drawing/2014/main" id="{73F83AD1-57D7-4A9E-F44C-019CC23DD04C}"/>
              </a:ext>
            </a:extLst>
          </p:cNvPr>
          <p:cNvSpPr/>
          <p:nvPr/>
        </p:nvSpPr>
        <p:spPr>
          <a:xfrm>
            <a:off x="5585927" y="1204346"/>
            <a:ext cx="587829" cy="942904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871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144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PRODUCTOS MAS VENDIDOS POR CIUDAD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8862AB-88D5-8471-A8ED-9757D1597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320" y="481443"/>
            <a:ext cx="7301162" cy="5440246"/>
          </a:xfrm>
          <a:prstGeom prst="rect">
            <a:avLst/>
          </a:prstGeom>
        </p:spPr>
      </p:pic>
      <p:sp>
        <p:nvSpPr>
          <p:cNvPr id="7" name="Diagrama de flujo: proceso 6">
            <a:extLst>
              <a:ext uri="{FF2B5EF4-FFF2-40B4-BE49-F238E27FC236}">
                <a16:creationId xmlns:a16="http://schemas.microsoft.com/office/drawing/2014/main" id="{A60A9D5C-5F90-488E-A040-811B87EF6CE2}"/>
              </a:ext>
            </a:extLst>
          </p:cNvPr>
          <p:cNvSpPr/>
          <p:nvPr/>
        </p:nvSpPr>
        <p:spPr>
          <a:xfrm>
            <a:off x="7380514" y="5365102"/>
            <a:ext cx="342715" cy="527698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025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RECOMENDACIÓN DE PRODUCTOS DADA TU CIUDAD DE ORIGEN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E6A201-0229-269D-8720-4B0F2C62A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28" y="2050383"/>
            <a:ext cx="7157680" cy="2741918"/>
          </a:xfrm>
          <a:prstGeom prst="rect">
            <a:avLst/>
          </a:prstGeom>
        </p:spPr>
      </p:pic>
      <p:sp>
        <p:nvSpPr>
          <p:cNvPr id="7" name="Diagrama de flujo: proceso 6">
            <a:extLst>
              <a:ext uri="{FF2B5EF4-FFF2-40B4-BE49-F238E27FC236}">
                <a16:creationId xmlns:a16="http://schemas.microsoft.com/office/drawing/2014/main" id="{DAE8EA86-61CA-D1E8-55D9-B3F14289C1A4}"/>
              </a:ext>
            </a:extLst>
          </p:cNvPr>
          <p:cNvSpPr/>
          <p:nvPr/>
        </p:nvSpPr>
        <p:spPr>
          <a:xfrm>
            <a:off x="10366310" y="2397967"/>
            <a:ext cx="615821" cy="41054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692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PRODUCTOS MAS VENDIDOS POR CIUDAD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3DD6ED-5DFA-CF12-2EEB-9564A1345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36" y="1729812"/>
            <a:ext cx="6731018" cy="37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17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s-MX" sz="6600" dirty="0">
                <a:solidFill>
                  <a:schemeClr val="bg1"/>
                </a:solidFill>
              </a:rPr>
              <a:t>Análisis de </a:t>
            </a:r>
            <a:r>
              <a:rPr lang="es-MX" sz="6600" dirty="0" err="1">
                <a:solidFill>
                  <a:schemeClr val="bg1"/>
                </a:solidFill>
              </a:rPr>
              <a:t>ecommerce</a:t>
            </a:r>
            <a:r>
              <a:rPr lang="es-MX" sz="6600" dirty="0">
                <a:solidFill>
                  <a:schemeClr val="bg1"/>
                </a:solidFill>
              </a:rPr>
              <a:t> </a:t>
            </a:r>
            <a:r>
              <a:rPr lang="es-MX" sz="6600" dirty="0" err="1">
                <a:solidFill>
                  <a:schemeClr val="bg1"/>
                </a:solidFill>
              </a:rPr>
              <a:t>mexico</a:t>
            </a:r>
            <a:endParaRPr lang="es-MX" sz="660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MX" sz="3200" dirty="0">
                <a:solidFill>
                  <a:schemeClr val="bg1"/>
                </a:solidFill>
              </a:rPr>
              <a:t>RANDU.MX</a:t>
            </a:r>
          </a:p>
          <a:p>
            <a:pPr rtl="0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MESES CON MAS VENTAS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501DC3-EA59-74B4-39EF-8E798A6D2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79" y="1649464"/>
            <a:ext cx="6343314" cy="37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RECOMENDACIÓN DE MEJOR MES PROXIMO PARA NUEVA COMPRA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881704-CE26-2FB6-F41F-60CF6945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36" y="3205115"/>
            <a:ext cx="6687483" cy="676369"/>
          </a:xfrm>
          <a:prstGeom prst="rect">
            <a:avLst/>
          </a:prstGeom>
        </p:spPr>
      </p:pic>
      <p:sp>
        <p:nvSpPr>
          <p:cNvPr id="7" name="Diagrama de flujo: proceso 6">
            <a:extLst>
              <a:ext uri="{FF2B5EF4-FFF2-40B4-BE49-F238E27FC236}">
                <a16:creationId xmlns:a16="http://schemas.microsoft.com/office/drawing/2014/main" id="{96292424-2B26-9FFA-8396-565A2F9BAC25}"/>
              </a:ext>
            </a:extLst>
          </p:cNvPr>
          <p:cNvSpPr/>
          <p:nvPr/>
        </p:nvSpPr>
        <p:spPr>
          <a:xfrm>
            <a:off x="6708710" y="3429000"/>
            <a:ext cx="1091682" cy="349898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199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MESES CON ENVÍO MÁS RÁPIDO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67804A-C745-1817-EB89-83AD2A20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860" y="2809412"/>
            <a:ext cx="7201237" cy="9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6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MES MÁS CERCANO PARA HACER TU SIGUIENTE COMPRA SI SE DESEA UN ENVÍO MÁS RÁPIDO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C3FCA-729A-5311-2B89-8B593B93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36" y="3193792"/>
            <a:ext cx="6578969" cy="6990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35DD233-20DC-2AC2-1BE0-BD1C44F028B7}"/>
              </a:ext>
            </a:extLst>
          </p:cNvPr>
          <p:cNvSpPr/>
          <p:nvPr/>
        </p:nvSpPr>
        <p:spPr>
          <a:xfrm>
            <a:off x="9638522" y="3517641"/>
            <a:ext cx="1315617" cy="27058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488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0C256-F7F3-C11A-88DF-E3837DE37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90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2BCDC-86C4-0564-3A7B-91102433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VERIFICA EL RIESGO DE FRAUDE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DFFEF4-FB0A-6EB3-45C0-3CD5382D1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55354A-D24F-1E41-FD0B-66F464AA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20" y="1830811"/>
            <a:ext cx="6518924" cy="10742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A5A0BE-E4A4-A1D7-FE35-0D670748D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682" y="4272586"/>
            <a:ext cx="6728984" cy="1042302"/>
          </a:xfrm>
          <a:prstGeom prst="rect">
            <a:avLst/>
          </a:prstGeom>
        </p:spPr>
      </p:pic>
      <p:sp>
        <p:nvSpPr>
          <p:cNvPr id="10" name="Diagrama de flujo: proceso 9">
            <a:extLst>
              <a:ext uri="{FF2B5EF4-FFF2-40B4-BE49-F238E27FC236}">
                <a16:creationId xmlns:a16="http://schemas.microsoft.com/office/drawing/2014/main" id="{22A87117-B1EC-0DC4-F130-CB47FE45F173}"/>
              </a:ext>
            </a:extLst>
          </p:cNvPr>
          <p:cNvSpPr/>
          <p:nvPr/>
        </p:nvSpPr>
        <p:spPr>
          <a:xfrm>
            <a:off x="8369559" y="2230016"/>
            <a:ext cx="671804" cy="310063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Diagrama de flujo: proceso 11">
            <a:extLst>
              <a:ext uri="{FF2B5EF4-FFF2-40B4-BE49-F238E27FC236}">
                <a16:creationId xmlns:a16="http://schemas.microsoft.com/office/drawing/2014/main" id="{B22DD593-2F84-114B-094A-FA546045DC69}"/>
              </a:ext>
            </a:extLst>
          </p:cNvPr>
          <p:cNvSpPr/>
          <p:nvPr/>
        </p:nvSpPr>
        <p:spPr>
          <a:xfrm>
            <a:off x="10888824" y="4609322"/>
            <a:ext cx="727788" cy="548823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009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Gracias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/>
              <a:t>3/9/20XX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/>
              <a:t>Título de presentación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s-MX" smtClean="0"/>
              <a:pPr rtl="0"/>
              <a:t>25</a:t>
            </a:fld>
            <a:endParaRPr lang="es-MX"/>
          </a:p>
        </p:txBody>
      </p:sp>
      <p:pic>
        <p:nvPicPr>
          <p:cNvPr id="27" name="Marcador de posición de imagen en línea 11" descr="Monitor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25" name="Marcador de posición de imagen en línea 27" descr="Sobre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/>
      </p:pic>
      <p:pic>
        <p:nvPicPr>
          <p:cNvPr id="23" name="Marcador de posición de imagen en línea 23" descr="Usuario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9" name="Marcador de posición de texto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s-MX" dirty="0"/>
              <a:t>Nombre del moderador</a:t>
            </a:r>
          </a:p>
          <a:p>
            <a:pPr rtl="0"/>
            <a:endParaRPr lang="es-MX" dirty="0"/>
          </a:p>
        </p:txBody>
      </p:sp>
      <p:sp>
        <p:nvSpPr>
          <p:cNvPr id="10" name="Marcador de posición de texto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/>
              <a:t>Dirección de correo</a:t>
            </a:r>
          </a:p>
          <a:p>
            <a:pPr rtl="0"/>
            <a:endParaRPr lang="es-MX"/>
          </a:p>
        </p:txBody>
      </p:sp>
      <p:sp>
        <p:nvSpPr>
          <p:cNvPr id="11" name="Marcador de posición de texto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es-MX"/>
              <a:t>Sitio web</a:t>
            </a:r>
          </a:p>
          <a:p>
            <a:pPr rtl="0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 descr="Persona usando equipo portátil">
            <a:extLst>
              <a:ext uri="{FF2B5EF4-FFF2-40B4-BE49-F238E27FC236}">
                <a16:creationId xmlns:a16="http://schemas.microsoft.com/office/drawing/2014/main" id="{791BF7D4-EB7E-4833-8353-D20E690A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5485" b="5485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GRACIAS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85C9F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0" y="6354276"/>
            <a:ext cx="3117281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E"/>
                </a:solidFill>
              </a:rPr>
              <a:t>YATZEL CISNEROS LOPEZ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7359" y="6355339"/>
            <a:ext cx="1996544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rgbClr val="FFFFFE"/>
                </a:solidFill>
              </a:rPr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389393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5D4A50-6846-431E-A61E-5C6DC099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Marcador de posición de imagen 7" descr="Vista superior del espacio de trabajo verde menta con computadora portátil, café, cuaderno, bolígrafo, gafas y mouse">
            <a:extLst>
              <a:ext uri="{FF2B5EF4-FFF2-40B4-BE49-F238E27FC236}">
                <a16:creationId xmlns:a16="http://schemas.microsoft.com/office/drawing/2014/main" id="{F602090C-4003-4A9A-8F17-0FDDFD83F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r="40681" b="-1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10" name="Marcador de posición de imagen 9" descr="Persona usando equipo portátil">
            <a:extLst>
              <a:ext uri="{FF2B5EF4-FFF2-40B4-BE49-F238E27FC236}">
                <a16:creationId xmlns:a16="http://schemas.microsoft.com/office/drawing/2014/main" id="{BD99CA7F-8B87-4431-852C-815754D1C5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4935" r="18415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3356D18-B5E6-44B1-ADBC-7094E0DC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7A374D-06C5-4ECA-9F91-7183DD3D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127" y="2579935"/>
            <a:ext cx="4070579" cy="0"/>
          </a:xfrm>
          <a:prstGeom prst="line">
            <a:avLst/>
          </a:prstGeom>
          <a:ln w="31750">
            <a:solidFill>
              <a:srgbClr val="F5745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E"/>
                </a:solidFill>
              </a:rPr>
              <a:t>RANDU.MX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9E1B180-F4BB-46B9-937E-3469FC68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11376" y="1513064"/>
            <a:ext cx="811019" cy="5035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C18C1E5-FB55-42F5-BD6D-9CC153FCDBE6}" type="slidenum">
              <a:rPr lang="en-US" kern="1200">
                <a:solidFill>
                  <a:srgbClr val="FFFFFE"/>
                </a:solidFill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kern="1200">
              <a:solidFill>
                <a:srgbClr val="FFFFF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Marcador de posición de contenido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128" y="2723314"/>
            <a:ext cx="4070578" cy="2613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buClr>
                <a:srgbClr val="F57452"/>
              </a:buClr>
              <a:buFont typeface="Arial" panose="020B0604020202020204" pitchFamily="34" charset="0"/>
              <a:buChar char="•"/>
            </a:pPr>
            <a:r>
              <a:rPr lang="es-MX" sz="1400" b="0" i="0" dirty="0">
                <a:solidFill>
                  <a:schemeClr val="bg1"/>
                </a:solidFill>
                <a:effectLst/>
                <a:latin typeface="Söhne"/>
              </a:rPr>
              <a:t>Somos una empresa mexicana especializada en la </a:t>
            </a:r>
            <a:r>
              <a:rPr lang="es-MX" sz="1400" b="0" i="0" dirty="0">
                <a:solidFill>
                  <a:srgbClr val="C00000"/>
                </a:solidFill>
                <a:effectLst/>
                <a:latin typeface="Söhne"/>
              </a:rPr>
              <a:t>venta de escritorios de altura ajustable</a:t>
            </a:r>
            <a:r>
              <a:rPr lang="es-MX" sz="1400" b="0" i="0" dirty="0">
                <a:solidFill>
                  <a:schemeClr val="bg1"/>
                </a:solidFill>
                <a:effectLst/>
                <a:latin typeface="Söhne"/>
              </a:rPr>
              <a:t>, diseñados para mejorar la ergonomía y la comodidad en el lugar de trabajo. Nuestros productos ofrecen versatilidad y adaptabilidad, permitiendo a los usuarios personalizar su espacio según sus necesidades. Con un enfoque en la calidad y la innovación, estamos comprometidos a proporcionar soluciones que promuevan un estilo de vida más saludable y productivo en el entorno laboral.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ANALISIS DE DATOS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61A905F0-41FB-4528-82FB-9C213C0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dirty="0"/>
              <a:t>Proyecto</a:t>
            </a:r>
          </a:p>
        </p:txBody>
      </p:sp>
      <p:sp>
        <p:nvSpPr>
          <p:cNvPr id="9" name="Marcador de número de número de diapositiva 8">
            <a:extLst>
              <a:ext uri="{FF2B5EF4-FFF2-40B4-BE49-F238E27FC236}">
                <a16:creationId xmlns:a16="http://schemas.microsoft.com/office/drawing/2014/main" id="{5BDE6EC3-B267-47CD-BA6E-B197B502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MX</a:t>
            </a:r>
            <a:endParaRPr lang="es-MX" dirty="0"/>
          </a:p>
        </p:txBody>
      </p:sp>
      <p:sp>
        <p:nvSpPr>
          <p:cNvPr id="14" name="Marcador de posición de texto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sz="4400" dirty="0"/>
              <a:t>C</a:t>
            </a:r>
            <a:r>
              <a:rPr lang="es-MX" sz="4400" dirty="0" err="1"/>
              <a:t>ontenido</a:t>
            </a:r>
            <a:endParaRPr lang="es-MX" dirty="0"/>
          </a:p>
        </p:txBody>
      </p:sp>
      <p:sp>
        <p:nvSpPr>
          <p:cNvPr id="15" name="Marcador de posición de contenido 14">
            <a:extLst>
              <a:ext uri="{FF2B5EF4-FFF2-40B4-BE49-F238E27FC236}">
                <a16:creationId xmlns:a16="http://schemas.microsoft.com/office/drawing/2014/main" id="{91B932A8-2C41-4CC8-B93B-6E5AD145A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9954234" cy="2644457"/>
          </a:xfrm>
        </p:spPr>
        <p:txBody>
          <a:bodyPr rtlCol="0">
            <a:normAutofit lnSpcReduction="10000"/>
          </a:bodyPr>
          <a:lstStyle/>
          <a:p>
            <a:pPr marL="0" indent="0" rtl="0">
              <a:buNone/>
            </a:pPr>
            <a:r>
              <a:rPr lang="es-MX" sz="2400" b="0" i="0" dirty="0">
                <a:solidFill>
                  <a:srgbClr val="0D0D0D"/>
                </a:solidFill>
                <a:effectLst/>
                <a:latin typeface="Söhne"/>
              </a:rPr>
              <a:t>El proyecto consiste en </a:t>
            </a:r>
            <a:r>
              <a:rPr lang="es-MX" sz="2400" b="0" i="0" dirty="0">
                <a:solidFill>
                  <a:srgbClr val="C00000"/>
                </a:solidFill>
                <a:effectLst/>
                <a:latin typeface="Söhne"/>
              </a:rPr>
              <a:t>analizar la base de datos de ventas </a:t>
            </a:r>
            <a:r>
              <a:rPr lang="es-MX" sz="2400" b="0" i="0" dirty="0">
                <a:solidFill>
                  <a:srgbClr val="0D0D0D"/>
                </a:solidFill>
                <a:effectLst/>
                <a:latin typeface="Söhne"/>
              </a:rPr>
              <a:t>de nuestra empresa de escritorios de altura ajustable para identificar patrones de compra y tendencias de mercado. Utilizando técnicas de análisis de datos, como la segmentación de clientes y el análisis de productos más vendidos, buscamos optimizar nuestras estrategias de marketing, mejorar la satisfacción del cliente y aumentar las ventas.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DB4D44-FAD6-ED88-8110-54E91D5CA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r="-1" b="-1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Gráfico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398C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0" y="6354276"/>
            <a:ext cx="3117281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Título de presentación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7359" y="6355339"/>
            <a:ext cx="1996544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rgbClr val="FFFFFE"/>
                </a:solidFill>
              </a:rPr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Gráfico, Histograma&#10;&#10;Descripción generada automáticamente">
            <a:extLst>
              <a:ext uri="{FF2B5EF4-FFF2-40B4-BE49-F238E27FC236}">
                <a16:creationId xmlns:a16="http://schemas.microsoft.com/office/drawing/2014/main" id="{F81EA6C9-BA3B-AB11-827A-6F7DFD762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1624" r="-1" b="460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Gráfico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227AB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0" y="6354276"/>
            <a:ext cx="3117281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Título de presentación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7359" y="6355339"/>
            <a:ext cx="1996544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rgbClr val="FFFFFE"/>
                </a:solidFill>
              </a:rPr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36114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1802D80B-EA0E-A3B4-0F61-831A5924E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8050" r="-1" b="23809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Gráfico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EA40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0" y="6354276"/>
            <a:ext cx="3117281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Título de presentación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7359" y="6355339"/>
            <a:ext cx="1996544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rgbClr val="FFFFFE"/>
                </a:solidFill>
              </a:rPr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412093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3DBA4D0-2E02-590B-6C44-918DD6642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855" r="-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Gráfico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89D0E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0" y="6354276"/>
            <a:ext cx="3117281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Título de presentación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7359" y="6355339"/>
            <a:ext cx="1996544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rgbClr val="FFFFFE"/>
                </a:solidFill>
              </a:rPr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91BF7D4-EB7E-4833-8353-D20E690A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5902" r="-1" b="1266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Gráfico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85C9F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0" y="6354276"/>
            <a:ext cx="3117281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Título de presentación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7359" y="6355339"/>
            <a:ext cx="1996544" cy="309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s-MX">
                <a:solidFill>
                  <a:srgbClr val="FFFFFE"/>
                </a:solidFill>
              </a:rPr>
              <a:t>3/9/20XX</a:t>
            </a:r>
          </a:p>
        </p:txBody>
      </p:sp>
    </p:spTree>
    <p:extLst>
      <p:ext uri="{BB962C8B-B14F-4D97-AF65-F5344CB8AC3E}">
        <p14:creationId xmlns:p14="http://schemas.microsoft.com/office/powerpoint/2010/main" val="181660411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orde de resplandor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95</TotalTime>
  <Words>558</Words>
  <Application>Microsoft Office PowerPoint</Application>
  <PresentationFormat>Panorámica</PresentationFormat>
  <Paragraphs>112</Paragraphs>
  <Slides>26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Aptos Mono</vt:lpstr>
      <vt:lpstr>Arial</vt:lpstr>
      <vt:lpstr>Calibri</vt:lpstr>
      <vt:lpstr>Söhne</vt:lpstr>
      <vt:lpstr>Galería</vt:lpstr>
      <vt:lpstr>Proyecto:</vt:lpstr>
      <vt:lpstr>Análisis de ecommerce mexico</vt:lpstr>
      <vt:lpstr>RANDU.MX</vt:lpstr>
      <vt:lpstr>ANALISIS DE DATOS</vt:lpstr>
      <vt:lpstr>Gráfico</vt:lpstr>
      <vt:lpstr>Gráfico</vt:lpstr>
      <vt:lpstr>Gráfico</vt:lpstr>
      <vt:lpstr>Gráfico</vt:lpstr>
      <vt:lpstr>Gráfico</vt:lpstr>
      <vt:lpstr>Descripcion de las graficas</vt:lpstr>
      <vt:lpstr>Datos numéricos descriptivos que se optuvieron.</vt:lpstr>
      <vt:lpstr>Datos numéricos</vt:lpstr>
      <vt:lpstr>Datos numéricos</vt:lpstr>
      <vt:lpstr>Datos numéricos</vt:lpstr>
      <vt:lpstr>INTELIGENCIA ARTIFICIAL</vt:lpstr>
      <vt:lpstr>CAPTURAR LA INFORMACIÓN</vt:lpstr>
      <vt:lpstr>PRODUCTOS MAS VENDIDOS POR CIUDAD</vt:lpstr>
      <vt:lpstr>RECOMENDACIÓN DE PRODUCTOS DADA TU CIUDAD DE ORIGEN</vt:lpstr>
      <vt:lpstr>PRODUCTOS MAS VENDIDOS POR CIUDAD</vt:lpstr>
      <vt:lpstr>MESES CON MAS VENTAS</vt:lpstr>
      <vt:lpstr>RECOMENDACIÓN DE MEJOR MES PROXIMO PARA NUEVA COMPRA</vt:lpstr>
      <vt:lpstr>MESES CON ENVÍO MÁS RÁPIDO</vt:lpstr>
      <vt:lpstr>MES MÁS CERCANO PARA HACER TU SIGUIENTE COMPRA SI SE DESEA UN ENVÍO MÁS RÁPIDO</vt:lpstr>
      <vt:lpstr>VERIFICA EL RIESGO DE FRAUDE</vt:lpstr>
      <vt:lpstr>Gracias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</dc:title>
  <dc:creator>Yatzel Cisneros</dc:creator>
  <cp:lastModifiedBy>Yatzel Cisneros</cp:lastModifiedBy>
  <cp:revision>2</cp:revision>
  <dcterms:created xsi:type="dcterms:W3CDTF">2024-03-22T07:18:44Z</dcterms:created>
  <dcterms:modified xsi:type="dcterms:W3CDTF">2024-05-17T07:20:10Z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